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8" r:id="rId3"/>
    <p:sldId id="259" r:id="rId4"/>
    <p:sldId id="262" r:id="rId5"/>
    <p:sldId id="260" r:id="rId6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897C"/>
    <a:srgbClr val="D7389F"/>
    <a:srgbClr val="CC3399"/>
    <a:srgbClr val="CC0099"/>
    <a:srgbClr val="FF66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23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402772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246598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90565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388378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272044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9366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67340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157846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971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45740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V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394236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2C2CB-6112-447C-9E63-C98E6784D2B7}" type="datetimeFigureOut">
              <a:rPr lang="en-VC" smtClean="0"/>
              <a:t>06/29/2023</a:t>
            </a:fld>
            <a:endParaRPr lang="en-V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V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49572-7949-4753-8BA0-98AC99CFBA44}" type="slidenum">
              <a:rPr lang="en-VC" smtClean="0"/>
              <a:t>‹#›</a:t>
            </a:fld>
            <a:endParaRPr lang="en-VC"/>
          </a:p>
        </p:txBody>
      </p:sp>
    </p:spTree>
    <p:extLst>
      <p:ext uri="{BB962C8B-B14F-4D97-AF65-F5344CB8AC3E}">
        <p14:creationId xmlns:p14="http://schemas.microsoft.com/office/powerpoint/2010/main" val="348818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269" y="2778941"/>
            <a:ext cx="5829300" cy="3183467"/>
          </a:xfrm>
        </p:spPr>
        <p:txBody>
          <a:bodyPr>
            <a:normAutofit/>
          </a:bodyPr>
          <a:lstStyle/>
          <a:p>
            <a:r>
              <a:rPr lang="en-GB" sz="8000" dirty="0">
                <a:solidFill>
                  <a:srgbClr val="D7389F"/>
                </a:solidFill>
                <a:latin typeface="Kunstler Script" panose="030304020206070D0D06" pitchFamily="66" charset="0"/>
              </a:rPr>
              <a:t>M</a:t>
            </a:r>
            <a:r>
              <a:rPr lang="en-GB" sz="8000" dirty="0" smtClean="0">
                <a:solidFill>
                  <a:srgbClr val="D7389F"/>
                </a:solidFill>
                <a:latin typeface="Kunstler Script" panose="030304020206070D0D06" pitchFamily="66" charset="0"/>
              </a:rPr>
              <a:t>enu</a:t>
            </a:r>
            <a:endParaRPr lang="en-US" sz="8000" dirty="0">
              <a:solidFill>
                <a:srgbClr val="D7389F"/>
              </a:solidFill>
              <a:latin typeface="Kunstler Script" panose="030304020206070D0D06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196" y="2345519"/>
            <a:ext cx="2673900" cy="15204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43"/>
            <a:ext cx="1288973" cy="1391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637" y="176126"/>
            <a:ext cx="1079140" cy="958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74517"/>
            <a:ext cx="969484" cy="9694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957" y="8288687"/>
            <a:ext cx="923231" cy="8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812AAF-87DA-42A2-8328-598F1127C800}"/>
              </a:ext>
            </a:extLst>
          </p:cNvPr>
          <p:cNvSpPr txBox="1"/>
          <p:nvPr/>
        </p:nvSpPr>
        <p:spPr>
          <a:xfrm>
            <a:off x="333823" y="200525"/>
            <a:ext cx="6102322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CC3399"/>
                </a:solidFill>
                <a:latin typeface="Kunstler Script" panose="030304020206070D0D06" pitchFamily="66" charset="0"/>
              </a:rPr>
              <a:t>Appetizer's</a:t>
            </a:r>
            <a:endParaRPr lang="en-US" sz="3600" b="1" dirty="0">
              <a:latin typeface="Kunstler Script" panose="030304020206070D0D06" pitchFamily="66" charset="0"/>
            </a:endParaRPr>
          </a:p>
          <a:p>
            <a:pPr algn="just"/>
            <a:r>
              <a:rPr lang="en-US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           </a:t>
            </a:r>
          </a:p>
          <a:p>
            <a:pPr algn="just"/>
            <a:endParaRPr lang="en-GB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Arabic ‘’</a:t>
            </a:r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Souk’ ’Platter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(CS,V)</a:t>
            </a:r>
          </a:p>
          <a:p>
            <a:pPr lvl="0" algn="just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Hummus, Tzatziki, Fattoush, Marinated Olives &amp; Freshly Baked Pita Slow</a:t>
            </a:r>
          </a:p>
          <a:p>
            <a:pPr lvl="0" algn="just"/>
            <a:r>
              <a:rPr lang="en-GB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               16</a:t>
            </a:r>
          </a:p>
          <a:p>
            <a:pPr lvl="0" algn="just"/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</a:t>
            </a:r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Roasted Beets, Quinoa Citrus Salad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(VG)</a:t>
            </a:r>
          </a:p>
          <a:p>
            <a:pPr lvl="0" algn="just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Fresh Mint, Orange Segments, Goji Berries &amp; Raspberry Dressing </a:t>
            </a:r>
          </a:p>
          <a:p>
            <a:pPr lvl="0" algn="just"/>
            <a:r>
              <a:rPr lang="en-GB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                 22</a:t>
            </a:r>
          </a:p>
          <a:p>
            <a:pPr lvl="0" algn="just"/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</a:t>
            </a:r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Grilled Spicy Blackened Shrimps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(S2, DF,)</a:t>
            </a:r>
          </a:p>
          <a:p>
            <a:pPr lvl="0" algn="just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Hand pound Chilli &amp; Honey , Guacamole &amp; Fried Tostada</a:t>
            </a:r>
          </a:p>
          <a:p>
            <a:pPr lvl="0" algn="just"/>
            <a:r>
              <a:rPr lang="en-GB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                28</a:t>
            </a:r>
          </a:p>
          <a:p>
            <a:pPr lvl="0" algn="just"/>
            <a:endParaRPr lang="en-GB" sz="1200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Peruvian Ceviche ( S2,DF, GF)</a:t>
            </a: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Fresh Fish Cured in lime, Red Onion,Peppers,Leche de Tigre &amp; plantain chips</a:t>
            </a:r>
          </a:p>
          <a:p>
            <a:pPr lvl="0" algn="just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                18</a:t>
            </a:r>
          </a:p>
          <a:p>
            <a:pPr lvl="0" algn="just"/>
            <a:endParaRPr lang="en-US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</a:t>
            </a:r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Tijuana’s  Caesar Salad ( DF,CE)</a:t>
            </a: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Romaine,Anchovies,Bacon,parmesan,Croutons,Egg &amp; Dijon Mustard </a:t>
            </a:r>
          </a:p>
          <a:p>
            <a:pPr lvl="0" algn="just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Add chicken or Add Shrimp</a:t>
            </a:r>
          </a:p>
          <a:p>
            <a:pPr lvl="0" algn="just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                 37</a:t>
            </a:r>
          </a:p>
          <a:p>
            <a:pPr lvl="0" algn="just"/>
            <a:endParaRPr lang="en-US" sz="1200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Chargrilled Jerk Chicken Brochetas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 CS,S2,GF)</a:t>
            </a: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Pickle Dip, Sweet N Sour Papaya Relish &amp; Plantain Chips</a:t>
            </a:r>
          </a:p>
          <a:p>
            <a:pPr lvl="0" algn="just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                  22</a:t>
            </a:r>
          </a:p>
          <a:p>
            <a:pPr lvl="0" algn="just"/>
            <a:endParaRPr lang="en-US" sz="1200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</a:t>
            </a:r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Chili Con Carne &amp; Nachos( GF)</a:t>
            </a: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Chili Con Carne Pica De Galo, Sour Cream, Guacamole &amp; Nachos</a:t>
            </a:r>
          </a:p>
          <a:p>
            <a:pPr lvl="0" algn="just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                  25</a:t>
            </a: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</a:p>
          <a:p>
            <a:pPr lvl="0" algn="just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</a:t>
            </a:r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Sushi of the Day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 DF)</a:t>
            </a:r>
          </a:p>
          <a:p>
            <a:pPr lvl="0" algn="just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Pickled Ginger, Wasabi &amp; Soya</a:t>
            </a:r>
          </a:p>
          <a:p>
            <a:pPr lvl="0" algn="just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                  28</a:t>
            </a:r>
          </a:p>
          <a:p>
            <a:pPr lvl="0" algn="just"/>
            <a:endParaRPr lang="en-US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V-Vegetarian, VG –Vegan, GF – Gluten Free, CS- Chef Special, S-Spicy, (Level 1-3), </a:t>
            </a: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DF – Dairy Free, CE- Contains Eggs</a:t>
            </a:r>
          </a:p>
          <a:p>
            <a:pPr lvl="0" algn="just"/>
            <a:r>
              <a:rPr lang="en-US" sz="1200" dirty="0"/>
              <a:t> </a:t>
            </a:r>
            <a:endParaRPr lang="en-US" sz="1200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237" y="8778612"/>
            <a:ext cx="5047494" cy="2308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All prices are in USD and </a:t>
            </a:r>
            <a:r>
              <a:rPr lang="en-GB" sz="900" dirty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 </a:t>
            </a:r>
            <a:r>
              <a:rPr lang="en-GB" sz="900" dirty="0" smtClean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subject to16% tax and 10% service charge.</a:t>
            </a:r>
            <a:endParaRPr lang="en-GB" sz="900" dirty="0">
              <a:solidFill>
                <a:srgbClr val="99897C"/>
              </a:solidFill>
              <a:latin typeface="Adobe Devanagari" panose="02040503050201090203" pitchFamily="18" charset="0"/>
              <a:cs typeface="Adobe Devanagari" panose="020405030502010902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142"/>
            <a:ext cx="1013552" cy="10135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328" y="176127"/>
            <a:ext cx="627448" cy="6274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82763"/>
            <a:ext cx="861237" cy="86123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951" y="8288687"/>
            <a:ext cx="861237" cy="8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812AAF-87DA-42A2-8328-598F1127C800}"/>
              </a:ext>
            </a:extLst>
          </p:cNvPr>
          <p:cNvSpPr txBox="1"/>
          <p:nvPr/>
        </p:nvSpPr>
        <p:spPr>
          <a:xfrm>
            <a:off x="0" y="427701"/>
            <a:ext cx="6210398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C3399"/>
                </a:solidFill>
                <a:latin typeface="Kunstler Script" panose="030304020206070D0D06" pitchFamily="66" charset="0"/>
              </a:rPr>
              <a:t>Between the Breads</a:t>
            </a:r>
            <a:endParaRPr lang="en-US" sz="3200" b="1" dirty="0">
              <a:latin typeface="Kunstler Script" panose="030304020206070D0D06" pitchFamily="66" charset="0"/>
            </a:endParaRPr>
          </a:p>
          <a:p>
            <a:pPr lvl="0"/>
            <a:r>
              <a:rPr lang="en-US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en-US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						</a:t>
            </a:r>
            <a:endParaRPr lang="en-US" sz="11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US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		</a:t>
            </a:r>
            <a:r>
              <a:rPr lang="en-US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endParaRPr lang="en-US" b="1" dirty="0">
              <a:solidFill>
                <a:srgbClr val="99897C"/>
              </a:solidFill>
              <a:latin typeface="DaunPenh" panose="01010101010101010101" pitchFamily="2" charset="0"/>
            </a:endParaRPr>
          </a:p>
          <a:p>
            <a:pPr lvl="0" algn="ctr"/>
            <a:r>
              <a:rPr lang="en-US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Choice of Crispy French Fries or House Salad</a:t>
            </a:r>
          </a:p>
          <a:p>
            <a:pPr lvl="0" algn="ctr"/>
            <a:endParaRPr lang="en-US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Fried Mozzarella &amp; Bean Wrap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(V)</a:t>
            </a:r>
          </a:p>
          <a:p>
            <a:pPr lvl="0" algn="ctr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Crunchy Lettuce, Jalapeno, Red Onions, Refried Beans &amp; Tomato</a:t>
            </a:r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16</a:t>
            </a:r>
            <a:endParaRPr lang="en-GB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Roasted Root Vegetables &amp; Chickpeas Burger </a:t>
            </a:r>
            <a:r>
              <a:rPr lang="en-GB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(VG</a:t>
            </a:r>
            <a:r>
              <a:rPr lang="en-GB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)</a:t>
            </a:r>
          </a:p>
          <a:p>
            <a:pPr lvl="0" algn="ctr"/>
            <a:r>
              <a:rPr lang="en-GB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</a:t>
            </a:r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Multi Seed Bun, Crunchy Lettuce, Vegan Cheese Slice &amp; Pickles</a:t>
            </a: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24</a:t>
            </a:r>
            <a:endParaRPr lang="en-GB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Cajun Spiced Fish Taco (CS, S1,)</a:t>
            </a:r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</a:t>
            </a:r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Refried Beans, Pineapple Salsa, Lettuce &amp; Sour Cream</a:t>
            </a:r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25</a:t>
            </a:r>
          </a:p>
          <a:p>
            <a:pPr lvl="0" algn="ctr"/>
            <a:endParaRPr lang="en-GB" sz="1400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Crispy Chicken Burger ( CE)</a:t>
            </a:r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Crispy Fried Chicken breast, Fried egg, Cheese, crisp lettuce, slice tomato &amp; gherkins </a:t>
            </a:r>
          </a:p>
          <a:p>
            <a:pPr lvl="0" algn="ctr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30 </a:t>
            </a:r>
          </a:p>
          <a:p>
            <a:pPr lvl="0" algn="ctr"/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</a:t>
            </a:r>
            <a:endParaRPr lang="en-US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Cuban Pulled Pork Panini </a:t>
            </a:r>
            <a:r>
              <a:rPr lang="en-US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CS,S1)</a:t>
            </a:r>
            <a:endParaRPr lang="en-US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Dijon Mayo, Swiss Cheese, Pickles, Pulled Pork &amp; Signature Spice Mix 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30</a:t>
            </a:r>
          </a:p>
          <a:p>
            <a:pPr lvl="0" algn="ctr"/>
            <a:endParaRPr lang="en-US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8oz Black Angus Beef Burger</a:t>
            </a:r>
          </a:p>
          <a:p>
            <a:pPr lvl="0" algn="ctr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Bacon, Cheese, Crispy romaine, tomato, sweet pickles &amp; Fries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30</a:t>
            </a:r>
            <a:endParaRPr lang="en-US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endParaRPr lang="en-US" sz="1400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endParaRPr lang="en-US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endParaRPr lang="en-US" sz="1400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endParaRPr lang="en-US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endParaRPr lang="en-US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</a:t>
            </a:r>
            <a:endParaRPr lang="en-US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V-Vegetarian</a:t>
            </a:r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, VG –Vegan, GF – Gluten Free, CS- Chef Special, S-Spicy, (Level 1-3), </a:t>
            </a:r>
          </a:p>
          <a:p>
            <a:pPr lvl="0" algn="just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DF </a:t>
            </a:r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– Dairy Free, CE- Contains Eggs</a:t>
            </a:r>
            <a:endParaRPr lang="en-US" sz="1200" dirty="0" smtClean="0">
              <a:solidFill>
                <a:srgbClr val="99897C"/>
              </a:solidFill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endParaRPr lang="en-GB" sz="1400" dirty="0">
              <a:solidFill>
                <a:srgbClr val="99897C"/>
              </a:solidFill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1351" y="8778240"/>
            <a:ext cx="4947380" cy="2308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All prices are in USD and </a:t>
            </a:r>
            <a:r>
              <a:rPr lang="en-GB" sz="900" dirty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 </a:t>
            </a:r>
            <a:r>
              <a:rPr lang="en-GB" sz="900" dirty="0" smtClean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subject to16% tax and 10% service charge.</a:t>
            </a:r>
            <a:endParaRPr lang="en-GB" sz="900" dirty="0">
              <a:solidFill>
                <a:srgbClr val="99897C"/>
              </a:solidFill>
              <a:latin typeface="Adobe Devanagari" panose="02040503050201090203" pitchFamily="18" charset="0"/>
              <a:cs typeface="Adobe Devanagari" panose="020405030502010902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43"/>
            <a:ext cx="1169581" cy="11695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731" y="176126"/>
            <a:ext cx="811045" cy="811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69" y="8620639"/>
            <a:ext cx="546034" cy="5460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0" y="8462485"/>
            <a:ext cx="631509" cy="63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812AAF-87DA-42A2-8328-598F1127C800}"/>
              </a:ext>
            </a:extLst>
          </p:cNvPr>
          <p:cNvSpPr txBox="1"/>
          <p:nvPr/>
        </p:nvSpPr>
        <p:spPr>
          <a:xfrm>
            <a:off x="264404" y="427701"/>
            <a:ext cx="6290632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CC3399"/>
                </a:solidFill>
                <a:latin typeface="Kunstler Script" panose="030304020206070D0D06" pitchFamily="66" charset="0"/>
              </a:rPr>
              <a:t>Mains</a:t>
            </a:r>
            <a:endParaRPr lang="en-US" sz="3200" b="1" dirty="0">
              <a:latin typeface="Kunstler Script" panose="030304020206070D0D06" pitchFamily="66" charset="0"/>
            </a:endParaRPr>
          </a:p>
          <a:p>
            <a:pPr lvl="0"/>
            <a:r>
              <a:rPr lang="en-US" sz="1050" b="1" dirty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r>
              <a:rPr lang="en-US" sz="1100" b="1" dirty="0">
                <a:solidFill>
                  <a:prstClr val="black"/>
                </a:solidFill>
                <a:latin typeface="Century Gothic" panose="020B0502020202020204" pitchFamily="34" charset="0"/>
              </a:rPr>
              <a:t>								</a:t>
            </a:r>
            <a:r>
              <a:rPr lang="en-US" sz="1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</a:t>
            </a:r>
            <a:endParaRPr lang="en-US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Vegetable Thai Green Curry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(VG, GF, DF,S2)</a:t>
            </a:r>
          </a:p>
          <a:p>
            <a:pPr lvl="0" algn="ctr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Soothing Green curry served with Rice &amp; Crackers</a:t>
            </a:r>
          </a:p>
          <a:p>
            <a:pPr lvl="0" algn="ctr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Add Chicken 5 USD &amp; Shrimps 10 USD ( DF,GF,S2)</a:t>
            </a:r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25</a:t>
            </a:r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Rigatoni Arrabbiata </a:t>
            </a:r>
            <a:r>
              <a:rPr lang="en-GB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V,S1,CS,DF)</a:t>
            </a:r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)</a:t>
            </a:r>
            <a:endParaRPr lang="en-GB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</a:t>
            </a:r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Fresh Red Chili, garlic, Basil, Tomato &amp; Olive Oil</a:t>
            </a: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25</a:t>
            </a:r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Catch of the Day  (GF)</a:t>
            </a:r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</a:t>
            </a:r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Freshly Catch Grilled Fish Fillet, Green Beans, Potato Salad &amp; Greens</a:t>
            </a:r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38</a:t>
            </a:r>
          </a:p>
          <a:p>
            <a:pPr lvl="0" algn="ctr"/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Shrimp Spaghetti ( DF)</a:t>
            </a:r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Fresh Tomato, Basil, garlic Shrimps &amp; Olive Oil</a:t>
            </a:r>
          </a:p>
          <a:p>
            <a:pPr lvl="0" algn="ctr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34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</a:t>
            </a:r>
            <a:endParaRPr lang="en-US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Pollo alla Milanese </a:t>
            </a:r>
            <a:r>
              <a:rPr lang="en-US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CE)</a:t>
            </a:r>
            <a:endParaRPr lang="en-US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Garlic String Beans, Roasted Baby &amp; Cherry Tomato House Salad 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28</a:t>
            </a:r>
            <a:endParaRPr lang="en-US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Shenanigans Carbonara (CE)</a:t>
            </a:r>
          </a:p>
          <a:p>
            <a:pPr lvl="0" algn="ctr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Spaghetti, Bacon, Parmesan Cheese &amp; Cream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28</a:t>
            </a:r>
            <a:endParaRPr lang="en-US" sz="1600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Lamb Ragu alla Bolognese ( S1,CS)</a:t>
            </a:r>
            <a:endParaRPr lang="en-US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Butter Tossed Spaghetti, Parmesan Cheese &amp; Basil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32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Grilled Ribeye Steak (CS,GF,CE)</a:t>
            </a:r>
          </a:p>
          <a:p>
            <a:pPr lvl="0" algn="ctr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Béarnaise Sauce or merlot jus &amp; Two sides of your Choice.</a:t>
            </a:r>
          </a:p>
          <a:p>
            <a:pPr lvl="0" algn="ctr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47</a:t>
            </a:r>
            <a:endParaRPr lang="en-US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French Fries 6         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Steamed Vegetables 8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Steamed Rice 5     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Mash potato  7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House Salad 7  </a:t>
            </a:r>
          </a:p>
          <a:p>
            <a:pPr lvl="0" algn="ctr"/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Minted peas 8     </a:t>
            </a:r>
            <a:endParaRPr lang="en-US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</a:t>
            </a:r>
            <a:endParaRPr lang="en-US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V-Vegetarian</a:t>
            </a:r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, VG –Vegan, GF – Gluten Free, CS- Chef Special, S-Spicy, (Level 1-3), </a:t>
            </a:r>
          </a:p>
          <a:p>
            <a:pPr lvl="0" algn="just"/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DF </a:t>
            </a:r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– Dairy Free, CE- Contains Eggs</a:t>
            </a:r>
            <a:endParaRPr lang="en-US" sz="1200" dirty="0" smtClean="0">
              <a:solidFill>
                <a:srgbClr val="99897C"/>
              </a:solidFill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endParaRPr lang="en-GB" sz="1400" dirty="0">
              <a:solidFill>
                <a:srgbClr val="99897C"/>
              </a:solidFill>
              <a:latin typeface="DaunPenh" panose="01010101010101010101" pitchFamily="2" charset="0"/>
              <a:cs typeface="DaunPenh" panose="01010101010101010101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1351" y="8778240"/>
            <a:ext cx="4947380" cy="2308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All prices are in USD and </a:t>
            </a:r>
            <a:r>
              <a:rPr lang="en-GB" sz="900" dirty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 </a:t>
            </a:r>
            <a:r>
              <a:rPr lang="en-GB" sz="900" dirty="0" smtClean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subject to16% tax and 10% service charge.</a:t>
            </a:r>
            <a:endParaRPr lang="en-GB" sz="900" dirty="0">
              <a:solidFill>
                <a:srgbClr val="99897C"/>
              </a:solidFill>
              <a:latin typeface="Adobe Devanagari" panose="02040503050201090203" pitchFamily="18" charset="0"/>
              <a:cs typeface="Adobe Devanagari" panose="020405030502010902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43"/>
            <a:ext cx="1169581" cy="11695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731" y="176126"/>
            <a:ext cx="811045" cy="811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69" y="8620639"/>
            <a:ext cx="546034" cy="5460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0" y="8462485"/>
            <a:ext cx="631509" cy="63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154" y="8786948"/>
            <a:ext cx="4667795" cy="2308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dirty="0" smtClean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All prices are in USD and </a:t>
            </a:r>
            <a:r>
              <a:rPr lang="en-GB" sz="900" dirty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 </a:t>
            </a:r>
            <a:r>
              <a:rPr lang="en-GB" sz="900" dirty="0" smtClean="0">
                <a:solidFill>
                  <a:srgbClr val="99897C"/>
                </a:solidFill>
                <a:latin typeface="Adobe Devanagari" panose="02040503050201090203" pitchFamily="18" charset="0"/>
                <a:cs typeface="Adobe Devanagari" panose="02040503050201090203" pitchFamily="18" charset="0"/>
              </a:rPr>
              <a:t>subject to16% tax and 10% service charge.</a:t>
            </a:r>
            <a:endParaRPr lang="en-GB" sz="900" dirty="0">
              <a:solidFill>
                <a:srgbClr val="99897C"/>
              </a:solidFill>
              <a:latin typeface="Adobe Devanagari" panose="02040503050201090203" pitchFamily="18" charset="0"/>
              <a:cs typeface="Adobe Devanagari" panose="020405030502010902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812AAF-87DA-42A2-8328-598F1127C800}"/>
              </a:ext>
            </a:extLst>
          </p:cNvPr>
          <p:cNvSpPr txBox="1"/>
          <p:nvPr/>
        </p:nvSpPr>
        <p:spPr>
          <a:xfrm>
            <a:off x="309326" y="427382"/>
            <a:ext cx="6102322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600" b="1" dirty="0" smtClean="0">
                <a:solidFill>
                  <a:srgbClr val="CC3399"/>
                </a:solidFill>
                <a:latin typeface="Kunstler Script" panose="030304020206070D0D06" pitchFamily="66" charset="0"/>
              </a:rPr>
              <a:t>Pizzeria</a:t>
            </a:r>
            <a:endParaRPr lang="en-US" sz="900" b="1" dirty="0" smtClean="0">
              <a:solidFill>
                <a:prstClr val="black"/>
              </a:solidFill>
              <a:latin typeface="Kunstler Script" panose="030304020206070D0D06" pitchFamily="66" charset="0"/>
            </a:endParaRPr>
          </a:p>
          <a:p>
            <a:pPr lvl="0"/>
            <a:r>
              <a:rPr lang="en-US" sz="9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								               	</a:t>
            </a:r>
            <a:endParaRPr lang="en-US" sz="1400" b="1" dirty="0" smtClean="0">
              <a:solidFill>
                <a:srgbClr val="99897C"/>
              </a:solidFill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pPr lvl="0" algn="ctr"/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Classic Margherita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GB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(V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)</a:t>
            </a:r>
          </a:p>
          <a:p>
            <a:pPr lvl="0" algn="ctr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Tomato, Fresh Mozzarella &amp; Basil</a:t>
            </a: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23</a:t>
            </a:r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Pizza alla Primavera( V) </a:t>
            </a:r>
          </a:p>
          <a:p>
            <a:pPr lvl="0" algn="ctr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Tomato, Mozzarella, Garlic mushroom, Red Onions, Eggplant, Zucchini &amp; Olives</a:t>
            </a: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24</a:t>
            </a:r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Pesto Chicken Pizza (CS)</a:t>
            </a:r>
          </a:p>
          <a:p>
            <a:pPr lvl="0" algn="ctr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Pesto Cream, Grilled Chicken, Sundried Tomatoes, Mushroom &amp; Olives</a:t>
            </a: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25</a:t>
            </a:r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Garlic Shrimp Pizza (s1)</a:t>
            </a:r>
          </a:p>
          <a:p>
            <a:pPr lvl="0" algn="ctr"/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Fresh Caught Shrimp, Roasted Garlic, Pepperoncino &amp; Basil</a:t>
            </a: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31</a:t>
            </a:r>
            <a:endParaRPr lang="en-GB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sz="1600" b="1" dirty="0" smtClean="0">
                <a:solidFill>
                  <a:srgbClr val="99897C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  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Bacawaian pizza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(CS)</a:t>
            </a:r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GB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Tomato, Fresh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Mozzarella, Bacon &amp; Pineapple</a:t>
            </a:r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26</a:t>
            </a:r>
            <a:endParaRPr lang="en-GB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US" b="1" dirty="0">
                <a:solidFill>
                  <a:srgbClr val="99897C"/>
                </a:solidFill>
                <a:latin typeface="DaunPenh" panose="01010101010101010101" pitchFamily="2" charset="0"/>
                <a:cs typeface="DaunPenh" panose="01010101010101010101" pitchFamily="2" charset="0"/>
              </a:rPr>
              <a:t>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Pepperoni pizza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(S1)</a:t>
            </a:r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GB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Tomato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, Mozzarella</a:t>
            </a:r>
            <a:r>
              <a:rPr lang="en-GB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&amp; Pepperoni</a:t>
            </a:r>
            <a:endParaRPr lang="en-GB" sz="12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26</a:t>
            </a:r>
          </a:p>
          <a:p>
            <a:pPr lvl="0"/>
            <a:endParaRPr lang="en-GB" sz="900" b="1" dirty="0">
              <a:solidFill>
                <a:srgbClr val="CC3399"/>
              </a:solidFill>
              <a:latin typeface="Adobe Devanagari" panose="02040503050201090203" pitchFamily="18" charset="0"/>
            </a:endParaRPr>
          </a:p>
          <a:p>
            <a:pPr algn="ctr"/>
            <a:r>
              <a:rPr lang="en-GB" sz="3600" b="1" dirty="0" smtClean="0">
                <a:solidFill>
                  <a:srgbClr val="CC3399"/>
                </a:solidFill>
                <a:latin typeface="Kunstler Script" panose="030304020206070D0D06" pitchFamily="66" charset="0"/>
              </a:rPr>
              <a:t>Sweet Finish</a:t>
            </a:r>
            <a:endParaRPr lang="en-US" sz="3600" b="1" dirty="0">
              <a:solidFill>
                <a:srgbClr val="CC3399"/>
              </a:solidFill>
              <a:latin typeface="Kunstler Script" panose="030304020206070D0D06" pitchFamily="66" charset="0"/>
            </a:endParaRPr>
          </a:p>
          <a:p>
            <a:r>
              <a:rPr lang="en-US" sz="1100" b="1" dirty="0" smtClean="0">
                <a:latin typeface="Century Gothic" panose="020B0502020202020204" pitchFamily="34" charset="0"/>
              </a:rPr>
              <a:t>	</a:t>
            </a:r>
            <a:r>
              <a:rPr lang="en-US" sz="1200" b="1" dirty="0" smtClean="0">
                <a:latin typeface="Century Gothic" panose="020B0502020202020204" pitchFamily="34" charset="0"/>
              </a:rPr>
              <a:t>		</a:t>
            </a:r>
            <a:r>
              <a:rPr lang="en-US" sz="1000" b="1" dirty="0">
                <a:solidFill>
                  <a:srgbClr val="99897C"/>
                </a:solidFill>
                <a:latin typeface="Bell MT" panose="02020503060305020303" pitchFamily="18" charset="0"/>
                <a:cs typeface="Adobe Devanagari" panose="02040503050201090203" pitchFamily="18" charset="0"/>
              </a:rPr>
              <a:t> </a:t>
            </a:r>
            <a:r>
              <a:rPr lang="en-US" sz="1000" b="1" dirty="0" smtClean="0">
                <a:solidFill>
                  <a:srgbClr val="99897C"/>
                </a:solidFill>
                <a:latin typeface="Bell MT" panose="02020503060305020303" pitchFamily="18" charset="0"/>
                <a:cs typeface="Adobe Devanagari" panose="02040503050201090203" pitchFamily="18" charset="0"/>
              </a:rPr>
              <a:t>          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Adobe Devanagari" panose="02040503050201090203" pitchFamily="18" charset="0"/>
              </a:rPr>
              <a:t>Mississippi Mud Cake 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GB" sz="16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(</a:t>
            </a:r>
            <a:r>
              <a:rPr lang="en-GB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V,CS)</a:t>
            </a:r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0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GB" sz="10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Milk Chocolate Sauce &amp; Vanilla Ice Cream</a:t>
            </a: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17</a:t>
            </a:r>
            <a:endParaRPr lang="en-GB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endParaRPr lang="en-GB" sz="1000" b="1" dirty="0">
              <a:solidFill>
                <a:srgbClr val="99897C"/>
              </a:solidFill>
              <a:latin typeface="Bell MT" panose="02020503060305020303" pitchFamily="18" charset="0"/>
              <a:cs typeface="Adobe Devanagari" panose="02040503050201090203" pitchFamily="18" charset="0"/>
            </a:endParaRPr>
          </a:p>
          <a:p>
            <a:r>
              <a:rPr lang="en-US" sz="1400" b="1" dirty="0">
                <a:latin typeface="DaunPenh" panose="01010101010101010101" pitchFamily="2" charset="0"/>
                <a:cs typeface="DaunPenh" panose="01010101010101010101" pitchFamily="2" charset="0"/>
              </a:rPr>
              <a:t> 				</a:t>
            </a:r>
            <a:r>
              <a:rPr lang="en-US" sz="1400" b="1" dirty="0" smtClean="0">
                <a:latin typeface="DaunPenh" panose="01010101010101010101" pitchFamily="2" charset="0"/>
                <a:cs typeface="DaunPenh" panose="01010101010101010101" pitchFamily="2" charset="0"/>
              </a:rPr>
              <a:t>  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Classic Tiramisu </a:t>
            </a:r>
            <a:endParaRPr lang="en-GB" sz="16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ctr"/>
            <a:r>
              <a:rPr lang="en-GB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GB" sz="12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Savoiardi, Coffee Liqueur &amp; Sabayon</a:t>
            </a:r>
          </a:p>
          <a:p>
            <a:pPr lvl="0" algn="ctr"/>
            <a:r>
              <a:rPr lang="en-GB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17</a:t>
            </a:r>
            <a:endParaRPr lang="en-GB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r>
              <a:rPr lang="en-GB" sz="1400" b="1" dirty="0" smtClean="0">
                <a:latin typeface="DaunPenh" panose="01010101010101010101" pitchFamily="2" charset="0"/>
                <a:cs typeface="DaunPenh" panose="01010101010101010101" pitchFamily="2" charset="0"/>
              </a:rPr>
              <a:t>          </a:t>
            </a:r>
            <a:r>
              <a:rPr lang="en-US" sz="16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Home Made Ice Cream ( GF ) &amp; Sorbets  ( VG)</a:t>
            </a:r>
          </a:p>
          <a:p>
            <a:r>
              <a:rPr lang="en-US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                         17</a:t>
            </a:r>
          </a:p>
          <a:p>
            <a:endParaRPr lang="en-US" sz="1400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endParaRPr lang="en-US" sz="1400" b="1" dirty="0" smtClean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pPr lvl="0" algn="just"/>
            <a:r>
              <a:rPr lang="en-US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</a:t>
            </a:r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</a:t>
            </a:r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V-Vegetarian, VG –Vegan, GF – Gluten Free, CS- Chef Special, S-Spicy, (Level 1-3), </a:t>
            </a:r>
          </a:p>
          <a:p>
            <a:pPr lvl="0" algn="just"/>
            <a:r>
              <a:rPr lang="en-US" sz="14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                              </a:t>
            </a:r>
            <a:r>
              <a:rPr lang="en-US" sz="1400" b="1" dirty="0" smtClean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    </a:t>
            </a:r>
            <a:r>
              <a:rPr lang="en-US" sz="1200" b="1" dirty="0">
                <a:solidFill>
                  <a:srgbClr val="99897C"/>
                </a:solidFill>
                <a:latin typeface="Bell MT" panose="02020503060305020303" pitchFamily="18" charset="0"/>
                <a:cs typeface="DaunPenh" panose="01010101010101010101" pitchFamily="2" charset="0"/>
              </a:rPr>
              <a:t>DF – Dairy Free, CE- Contains Eggs</a:t>
            </a:r>
            <a:endParaRPr lang="en-US" sz="1200" dirty="0">
              <a:solidFill>
                <a:srgbClr val="99897C"/>
              </a:solidFill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endParaRPr lang="en-GB" sz="1400" b="1" dirty="0">
              <a:solidFill>
                <a:srgbClr val="99897C"/>
              </a:solidFill>
              <a:latin typeface="Bell MT" panose="02020503060305020303" pitchFamily="18" charset="0"/>
              <a:cs typeface="DaunPenh" panose="01010101010101010101" pitchFamily="2" charset="0"/>
            </a:endParaRPr>
          </a:p>
          <a:p>
            <a:endParaRPr lang="en-GB" sz="1400" b="1" dirty="0">
              <a:latin typeface="DaunPenh" panose="01010101010101010101" pitchFamily="2" charset="0"/>
              <a:cs typeface="DaunPenh" panose="01010101010101010101" pitchFamily="2" charset="0"/>
            </a:endParaRPr>
          </a:p>
          <a:p>
            <a:r>
              <a:rPr lang="en-US" sz="900" b="1" dirty="0">
                <a:latin typeface="Century Gothic" panose="020B0502020202020204" pitchFamily="34" charset="0"/>
              </a:rPr>
              <a:t> </a:t>
            </a:r>
            <a:endParaRPr lang="en-GB" sz="900" b="1" dirty="0">
              <a:latin typeface="Century Gothic" panose="020B0502020202020204" pitchFamily="34" charset="0"/>
            </a:endParaRPr>
          </a:p>
          <a:p>
            <a:endParaRPr lang="en-GB" sz="9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43"/>
            <a:ext cx="1169581" cy="11695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143" y="0"/>
            <a:ext cx="811045" cy="8110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52" y="8491305"/>
            <a:ext cx="747796" cy="7477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742" y="8350786"/>
            <a:ext cx="861237" cy="79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14975</TotalTime>
  <Words>286</Words>
  <Application>Microsoft Office PowerPoint</Application>
  <PresentationFormat>On-screen Show (4:3)</PresentationFormat>
  <Paragraphs>154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Adobe Devanagari</vt:lpstr>
      <vt:lpstr>Arial</vt:lpstr>
      <vt:lpstr>Bell MT</vt:lpstr>
      <vt:lpstr>Calibri</vt:lpstr>
      <vt:lpstr>Calibri Light</vt:lpstr>
      <vt:lpstr>Century Gothic</vt:lpstr>
      <vt:lpstr>DaunPenh</vt:lpstr>
      <vt:lpstr>Kunstler Script</vt:lpstr>
      <vt:lpstr>Office Theme</vt:lpstr>
      <vt:lpstr>Menu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Eoin</dc:creator>
  <cp:lastModifiedBy>Mai, Sabrina</cp:lastModifiedBy>
  <cp:revision>137</cp:revision>
  <cp:lastPrinted>2023-05-16T22:14:35Z</cp:lastPrinted>
  <dcterms:created xsi:type="dcterms:W3CDTF">2019-02-21T23:27:35Z</dcterms:created>
  <dcterms:modified xsi:type="dcterms:W3CDTF">2023-06-29T16:20:02Z</dcterms:modified>
</cp:coreProperties>
</file>